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34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3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015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73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57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55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02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212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71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19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1A694-4879-44AD-B06B-2A945304E34E}" type="datetimeFigureOut">
              <a:rPr lang="nl-NL" smtClean="0"/>
              <a:t>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1048-375E-4CB7-972A-75BB211425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77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landestino.eliamep.g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Wankelt Fort Europa?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29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Asielinstroom is historisch laag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971600" y="6444044"/>
            <a:ext cx="258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Bron: CBS (statline.cbs.nl)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42" y="1556792"/>
            <a:ext cx="7949517" cy="4887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15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Ook in EU daalt de asielinstroom</a:t>
            </a:r>
            <a:endParaRPr lang="nl-N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556792"/>
            <a:ext cx="7351748" cy="487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07504" y="6444044"/>
            <a:ext cx="9114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Bron</a:t>
            </a:r>
            <a:r>
              <a:rPr lang="nl-NL" dirty="0"/>
              <a:t>: EUROSTAT (http://epp.eurostat.ec.europa.eu) en UNHCR  (www.unhcr.org/statistics.html‎)</a:t>
            </a:r>
          </a:p>
        </p:txBody>
      </p:sp>
    </p:spTree>
    <p:extLst>
      <p:ext uri="{BB962C8B-B14F-4D97-AF65-F5344CB8AC3E}">
        <p14:creationId xmlns:p14="http://schemas.microsoft.com/office/powerpoint/2010/main" val="23914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Illegaliteit in EU neemt af (?)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Geen harde cijfers, alleen schattingen:</a:t>
            </a:r>
          </a:p>
          <a:p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2002: 3 - 5 miljoen illegale vreemdelingen in EU</a:t>
            </a:r>
          </a:p>
          <a:p>
            <a:pPr marL="457200" lvl="1" indent="0">
              <a:buNone/>
            </a:pPr>
            <a:r>
              <a:rPr lang="nl-NL" dirty="0" smtClean="0"/>
              <a:t>2008: 2 - 3 miljoen illegale vreemdelingen in EU </a:t>
            </a:r>
          </a:p>
          <a:p>
            <a:pPr marL="457200" lvl="1" indent="0">
              <a:buNone/>
            </a:pPr>
            <a:r>
              <a:rPr lang="nl-NL" sz="2000" dirty="0" smtClean="0"/>
              <a:t>(</a:t>
            </a:r>
            <a:r>
              <a:rPr lang="nl-NL" sz="2000" dirty="0" err="1" smtClean="0"/>
              <a:t>Clandestino</a:t>
            </a:r>
            <a:r>
              <a:rPr lang="nl-NL" sz="2000" dirty="0" smtClean="0"/>
              <a:t> research project, </a:t>
            </a:r>
            <a:r>
              <a:rPr lang="nl-NL" sz="2000" u="sng" dirty="0">
                <a:hlinkClick r:id="rId2"/>
              </a:rPr>
              <a:t>http://clandestino.eliamep.gr</a:t>
            </a:r>
            <a:r>
              <a:rPr lang="nl-NL" sz="2000" u="sng" dirty="0" smtClean="0">
                <a:hlinkClick r:id="rId2"/>
              </a:rPr>
              <a:t>/</a:t>
            </a:r>
            <a:r>
              <a:rPr lang="nl-NL" sz="2000" u="sng" dirty="0" smtClean="0"/>
              <a:t>)</a:t>
            </a:r>
            <a:endParaRPr lang="nl-NL" sz="2000" dirty="0" smtClean="0"/>
          </a:p>
          <a:p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2008-2012: aantal aangehouden illegale vreemdelingen neemt met 28% af</a:t>
            </a:r>
          </a:p>
          <a:p>
            <a:pPr marL="457200" lvl="1" indent="0">
              <a:buNone/>
            </a:pPr>
            <a:r>
              <a:rPr lang="nl-NL" sz="2000" dirty="0" smtClean="0"/>
              <a:t>(</a:t>
            </a:r>
            <a:r>
              <a:rPr lang="nl-NL" sz="2000" dirty="0" err="1" smtClean="0"/>
              <a:t>Frontex</a:t>
            </a:r>
            <a:r>
              <a:rPr lang="nl-NL" sz="2000" dirty="0" smtClean="0"/>
              <a:t> </a:t>
            </a:r>
            <a:r>
              <a:rPr lang="nl-NL" sz="2000" dirty="0" err="1" smtClean="0"/>
              <a:t>Annual</a:t>
            </a:r>
            <a:r>
              <a:rPr lang="nl-NL" sz="2000" dirty="0" smtClean="0"/>
              <a:t> Risk Analysis 2013)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04149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Illegalen komen </a:t>
            </a:r>
            <a:r>
              <a:rPr lang="nl-NL" i="1" dirty="0" smtClean="0"/>
              <a:t>niet </a:t>
            </a:r>
            <a:r>
              <a:rPr lang="nl-NL" dirty="0" smtClean="0"/>
              <a:t>massaal over zee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57474"/>
            <a:ext cx="3587716" cy="2571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23" y="1628800"/>
            <a:ext cx="2997857" cy="749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283968" y="2708920"/>
            <a:ext cx="46805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“De belangrijkste toegangsroute voor migranten naar de EU is via internationale vliegvelden: </a:t>
            </a:r>
            <a:r>
              <a:rPr lang="nl-NL" sz="2400" b="1" dirty="0" smtClean="0">
                <a:solidFill>
                  <a:srgbClr val="92D050"/>
                </a:solidFill>
              </a:rPr>
              <a:t>de meeste personen die op dit moment illegaal in de EU verblijven, zijn oorspronkelijk met geldige reisdocumenten en visum binnengekomen, </a:t>
            </a:r>
            <a:r>
              <a:rPr lang="nl-NL" sz="2400" dirty="0" smtClean="0"/>
              <a:t>maar zijn langer gebleven dan toegestaan.” </a:t>
            </a:r>
          </a:p>
          <a:p>
            <a:endParaRPr lang="nl-NL" dirty="0" smtClean="0"/>
          </a:p>
          <a:p>
            <a:r>
              <a:rPr lang="nl-NL" dirty="0" smtClean="0"/>
              <a:t>(http</a:t>
            </a:r>
            <a:r>
              <a:rPr lang="nl-NL" dirty="0"/>
              <a:t>://</a:t>
            </a:r>
            <a:r>
              <a:rPr lang="nl-NL" dirty="0" smtClean="0"/>
              <a:t>www.frontex.europa.eu)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93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Mensen sterven aan onze grenzen</a:t>
            </a:r>
            <a:endParaRPr lang="nl-NL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83925"/>
            <a:ext cx="6485533" cy="545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025085" y="2704852"/>
            <a:ext cx="2083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16.250 doden sinds 1993</a:t>
            </a:r>
          </a:p>
          <a:p>
            <a:endParaRPr lang="nl-NL" dirty="0"/>
          </a:p>
          <a:p>
            <a:r>
              <a:rPr lang="nl-NL" dirty="0" smtClean="0"/>
              <a:t>400 doden tussen 1992 en 1995</a:t>
            </a:r>
          </a:p>
          <a:p>
            <a:endParaRPr lang="nl-NL" dirty="0"/>
          </a:p>
          <a:p>
            <a:r>
              <a:rPr lang="nl-NL" dirty="0" smtClean="0"/>
              <a:t>6000 doden tussen 2008 en 2011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504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 oplossing: meer surveillance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Europees Hof voor </a:t>
            </a:r>
            <a:r>
              <a:rPr lang="nl-NL" smtClean="0"/>
              <a:t>de rechten van de mens: </a:t>
            </a:r>
            <a:r>
              <a:rPr lang="nl-NL" dirty="0" smtClean="0"/>
              <a:t>recht op asiel geldt ook op zee</a:t>
            </a:r>
          </a:p>
          <a:p>
            <a:pPr marL="457200" lvl="1" indent="0">
              <a:buNone/>
            </a:pPr>
            <a:r>
              <a:rPr lang="nl-NL" dirty="0" smtClean="0"/>
              <a:t>(Zaak Hirsi </a:t>
            </a:r>
            <a:r>
              <a:rPr lang="nl-NL" dirty="0" err="1" smtClean="0"/>
              <a:t>Jamaa</a:t>
            </a:r>
            <a:r>
              <a:rPr lang="nl-NL" dirty="0" smtClean="0"/>
              <a:t> vs. </a:t>
            </a:r>
            <a:r>
              <a:rPr lang="nl-NL" dirty="0" err="1" smtClean="0"/>
              <a:t>Italie</a:t>
            </a:r>
            <a:r>
              <a:rPr lang="nl-NL" dirty="0" smtClean="0"/>
              <a:t>, 2012)</a:t>
            </a:r>
          </a:p>
          <a:p>
            <a:endParaRPr lang="nl-NL" dirty="0" smtClean="0"/>
          </a:p>
          <a:p>
            <a:r>
              <a:rPr lang="nl-NL" dirty="0" smtClean="0"/>
              <a:t>Meer surveillance redt levens, maar heeft geen afschrikwekkende werking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7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 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lidstaat is verantwoordelijk </a:t>
            </a:r>
            <a:r>
              <a:rPr lang="nl-NL" dirty="0"/>
              <a:t>voor asielzoekers op zee?</a:t>
            </a:r>
          </a:p>
          <a:p>
            <a:endParaRPr lang="nl-NL" dirty="0" smtClean="0"/>
          </a:p>
          <a:p>
            <a:r>
              <a:rPr lang="nl-NL" dirty="0" smtClean="0"/>
              <a:t>Hoe te voorkomen dat </a:t>
            </a:r>
            <a:r>
              <a:rPr lang="nl-NL" dirty="0"/>
              <a:t>migranten </a:t>
            </a:r>
            <a:r>
              <a:rPr lang="nl-NL" dirty="0" smtClean="0"/>
              <a:t>risicovolle </a:t>
            </a:r>
            <a:r>
              <a:rPr lang="nl-NL" dirty="0"/>
              <a:t>overtocht wagen?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81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231</Words>
  <Application>Microsoft Office PowerPoint</Application>
  <PresentationFormat>Diavoorstelling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Wankelt Fort Europa?</vt:lpstr>
      <vt:lpstr>Asielinstroom is historisch laag</vt:lpstr>
      <vt:lpstr>Ook in EU daalt de asielinstroom</vt:lpstr>
      <vt:lpstr>Illegaliteit in EU neemt af (?)</vt:lpstr>
      <vt:lpstr>Illegalen komen niet massaal over zee</vt:lpstr>
      <vt:lpstr>Mensen sterven aan onze grenzen</vt:lpstr>
      <vt:lpstr>EU oplossing: meer surveillance</vt:lpstr>
      <vt:lpstr>Twee vragen: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user</dc:creator>
  <cp:lastModifiedBy>user</cp:lastModifiedBy>
  <cp:revision>19</cp:revision>
  <dcterms:created xsi:type="dcterms:W3CDTF">2013-10-30T15:01:55Z</dcterms:created>
  <dcterms:modified xsi:type="dcterms:W3CDTF">2013-11-04T10:50:25Z</dcterms:modified>
</cp:coreProperties>
</file>